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5" r:id="rId8"/>
    <p:sldId id="267" r:id="rId9"/>
    <p:sldId id="269" r:id="rId10"/>
    <p:sldId id="270" r:id="rId11"/>
    <p:sldId id="272" r:id="rId12"/>
    <p:sldId id="274" r:id="rId13"/>
    <p:sldId id="276" r:id="rId14"/>
    <p:sldId id="277" r:id="rId15"/>
    <p:sldId id="278" r:id="rId16"/>
    <p:sldId id="279" r:id="rId17"/>
    <p:sldId id="283" r:id="rId18"/>
    <p:sldId id="284" r:id="rId19"/>
    <p:sldId id="285" r:id="rId20"/>
    <p:sldId id="286" r:id="rId21"/>
    <p:sldId id="287" r:id="rId22"/>
    <p:sldId id="288" r:id="rId23"/>
  </p:sldIdLst>
  <p:sldSz cx="9144000" cy="6858000" type="screen4x3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354" autoAdjust="0"/>
    <p:restoredTop sz="94660"/>
  </p:normalViewPr>
  <p:slideViewPr>
    <p:cSldViewPr>
      <p:cViewPr varScale="1">
        <p:scale>
          <a:sx n="69" d="100"/>
          <a:sy n="69" d="100"/>
        </p:scale>
        <p:origin x="-1212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589053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3648095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5249321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2616114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687761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6348433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698656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051400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4773710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134243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959648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7F520B-E3F4-4152-AD4D-07EFDE599264}" type="datetimeFigureOut">
              <a:rPr lang="it-IT" smtClean="0"/>
              <a:t>25/04/2016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D84C8B-7765-45E9-8910-032D7910AF47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609777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38138"/>
          </a:xfrm>
        </p:spPr>
        <p:txBody>
          <a:bodyPr/>
          <a:lstStyle/>
          <a:p>
            <a:r>
              <a:rPr lang="it-IT" dirty="0" err="1" smtClean="0"/>
              <a:t>Bes</a:t>
            </a:r>
            <a:r>
              <a:rPr lang="it-IT" dirty="0" smtClean="0"/>
              <a:t> e scuola inclusiva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endParaRPr lang="it-IT" dirty="0"/>
          </a:p>
          <a:p>
            <a:pPr marL="0" indent="0" algn="just">
              <a:buNone/>
            </a:pPr>
            <a:r>
              <a:rPr lang="it-IT" dirty="0" smtClean="0"/>
              <a:t>La </a:t>
            </a:r>
            <a:r>
              <a:rPr lang="it-IT" dirty="0"/>
              <a:t>Direttiva Ministeriale del 27 dicembre 2012 “Strumenti d’intervento per alunni con bisogni educativi speciali e organizzazione territoriale per l’inclusione scolastica” ha inaugurato un acceso dibattito ancora in corso all’interno della Scuola. Se ad oggi il concetto di inclusione è di più chiara lettura e interpretazione, meno lo è quello di “</a:t>
            </a:r>
            <a:r>
              <a:rPr lang="it-IT" dirty="0" err="1"/>
              <a:t>bes</a:t>
            </a:r>
            <a:r>
              <a:rPr lang="it-IT" dirty="0"/>
              <a:t>”, per l’alto numero di condizioni di difficoltà e disagio cui fa riferimento. </a:t>
            </a:r>
          </a:p>
        </p:txBody>
      </p:sp>
    </p:spTree>
    <p:extLst>
      <p:ext uri="{BB962C8B-B14F-4D97-AF65-F5344CB8AC3E}">
        <p14:creationId xmlns:p14="http://schemas.microsoft.com/office/powerpoint/2010/main" val="375837494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La lettura 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it-IT" dirty="0"/>
              <a:t>La difficoltà nella lettura risulta particolarmente invalidante per gli alunni, perché la lettura è alla base dello studio. Ne consegue che il docente dovrebbe integrare la lettura dei testi all’interno della lezione, testi che dovranno essere il più possibile significativi: emotivamente coinvolgenti o di pratica utilità anche al di fuori del contesto scolastico e quindi rispondenti a dei modelli riconoscibili, che possano essere discussi e manipolati anche in attività cooperativa, in grado di innescare processi di tipo metacognitivo. </a:t>
            </a:r>
          </a:p>
          <a:p>
            <a:r>
              <a:rPr lang="it-IT" dirty="0"/>
              <a:t>In classe possibilmente il docente dovrà: </a:t>
            </a:r>
          </a:p>
        </p:txBody>
      </p:sp>
    </p:spTree>
    <p:extLst>
      <p:ext uri="{BB962C8B-B14F-4D97-AF65-F5344CB8AC3E}">
        <p14:creationId xmlns:p14="http://schemas.microsoft.com/office/powerpoint/2010/main" val="888824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706582" y="274638"/>
            <a:ext cx="7980218" cy="750598"/>
          </a:xfrm>
        </p:spPr>
        <p:txBody>
          <a:bodyPr>
            <a:normAutofit fontScale="90000"/>
          </a:bodyPr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it-IT" dirty="0" smtClean="0"/>
              <a:t>- </a:t>
            </a:r>
            <a:r>
              <a:rPr lang="it-IT" dirty="0"/>
              <a:t>esplicitare scopi e tipologia dei testi che si leggeranno; </a:t>
            </a:r>
          </a:p>
          <a:p>
            <a:r>
              <a:rPr lang="it-IT" dirty="0"/>
              <a:t>- realizzare un sommario o una scaletta con poche parole chiave alla lavagna; </a:t>
            </a:r>
          </a:p>
          <a:p>
            <a:endParaRPr lang="it-IT" dirty="0"/>
          </a:p>
          <a:p>
            <a:endParaRPr lang="it-IT" dirty="0"/>
          </a:p>
          <a:p>
            <a:r>
              <a:rPr lang="it-IT" dirty="0"/>
              <a:t>- dare spazio alla discussione, all’elaborazione collettiva (“lezione partecipata”): </a:t>
            </a:r>
          </a:p>
          <a:p>
            <a:r>
              <a:rPr lang="it-IT" dirty="0"/>
              <a:t>- integrare, quando possibile, i linguaggi visivi come immagini, film, interviste…; </a:t>
            </a:r>
          </a:p>
          <a:p>
            <a:r>
              <a:rPr lang="it-IT" dirty="0"/>
              <a:t>- usare cartine, schemi e tabelle; </a:t>
            </a:r>
          </a:p>
          <a:p>
            <a:r>
              <a:rPr lang="it-IT" dirty="0"/>
              <a:t>- scegliere testi reperibili anche come audiolibro; </a:t>
            </a:r>
          </a:p>
          <a:p>
            <a:r>
              <a:rPr lang="it-IT" dirty="0"/>
              <a:t>- valorizzare i testi brevi e conclusi (fiabe, racconti, novelle, articoli…); </a:t>
            </a:r>
          </a:p>
          <a:p>
            <a:r>
              <a:rPr lang="it-IT" dirty="0"/>
              <a:t>- programmare lavori in cui si deve leggere per raccontare e spiegare agli altri; </a:t>
            </a:r>
          </a:p>
          <a:p>
            <a:r>
              <a:rPr lang="it-IT" dirty="0"/>
              <a:t>- far usare strumenti di </a:t>
            </a:r>
            <a:r>
              <a:rPr lang="it-IT" b="1" dirty="0"/>
              <a:t>lettura selettiva </a:t>
            </a:r>
            <a:r>
              <a:rPr lang="it-IT" dirty="0"/>
              <a:t>(</a:t>
            </a:r>
            <a:r>
              <a:rPr lang="it-IT" i="1" dirty="0" err="1"/>
              <a:t>survey</a:t>
            </a:r>
            <a:r>
              <a:rPr lang="it-IT" i="1" dirty="0"/>
              <a:t> </a:t>
            </a:r>
            <a:r>
              <a:rPr lang="it-IT" dirty="0"/>
              <a:t>e </a:t>
            </a:r>
            <a:r>
              <a:rPr lang="it-IT" i="1" dirty="0" err="1"/>
              <a:t>question</a:t>
            </a:r>
            <a:r>
              <a:rPr lang="it-IT" dirty="0"/>
              <a:t>, anticipazione, individuazione di parole chiave, </a:t>
            </a:r>
            <a:r>
              <a:rPr lang="it-IT" dirty="0" err="1"/>
              <a:t>paragrafatura</a:t>
            </a:r>
            <a:r>
              <a:rPr lang="it-IT" dirty="0"/>
              <a:t>, schemi e tabelle semplici e doppie, mappe concettuali…); </a:t>
            </a:r>
          </a:p>
          <a:p>
            <a:r>
              <a:rPr lang="it-IT" dirty="0"/>
              <a:t>- supportare la lettura con esercizi di visualizzazione mirati (produrre uno schema o una tabella); </a:t>
            </a:r>
          </a:p>
          <a:p>
            <a:r>
              <a:rPr lang="it-IT" dirty="0"/>
              <a:t>- esaminare con attenzione i capitoli assegnati per eventuali operazioni di riscrittura e semplificazione; 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64093075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it-IT" dirty="0"/>
              <a:t>L’apprendimento cooperativo si rivela un valido alleato del docente poiché consente di : </a:t>
            </a:r>
          </a:p>
          <a:p>
            <a:r>
              <a:rPr lang="it-IT" dirty="0"/>
              <a:t>- diversificare i testi; </a:t>
            </a:r>
          </a:p>
          <a:p>
            <a:r>
              <a:rPr lang="it-IT" dirty="0"/>
              <a:t>- diversificare i tempi; </a:t>
            </a:r>
          </a:p>
          <a:p>
            <a:r>
              <a:rPr lang="it-IT" dirty="0"/>
              <a:t>- rielaborare in più modi i testi stessi. </a:t>
            </a:r>
          </a:p>
          <a:p>
            <a:endParaRPr lang="it-IT" dirty="0"/>
          </a:p>
          <a:p>
            <a:r>
              <a:rPr lang="it-IT" dirty="0"/>
              <a:t>Inoltre il lavoro in coppia e in piccolo gruppo, specie se non estemporanei, consentono di incidere sullo stato psicologico del soggetto che, nel </a:t>
            </a:r>
            <a:r>
              <a:rPr lang="it-IT" dirty="0" err="1"/>
              <a:t>peer</a:t>
            </a:r>
            <a:r>
              <a:rPr lang="it-IT" dirty="0"/>
              <a:t> tutoring, sarà meno pressato dall’ansia da prestazione </a:t>
            </a:r>
          </a:p>
        </p:txBody>
      </p:sp>
    </p:spTree>
    <p:extLst>
      <p:ext uri="{BB962C8B-B14F-4D97-AF65-F5344CB8AC3E}">
        <p14:creationId xmlns:p14="http://schemas.microsoft.com/office/powerpoint/2010/main" val="24734458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La scrittura 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it-IT" dirty="0"/>
              <a:t>Esistono delle misure dispensative e compensative previste dalla normativa, in favore degli alunni con </a:t>
            </a:r>
            <a:r>
              <a:rPr lang="it-IT" dirty="0" err="1"/>
              <a:t>dsa</a:t>
            </a:r>
            <a:r>
              <a:rPr lang="it-IT" dirty="0"/>
              <a:t>, finalizzate ad alleviare il disagio psicologico nell’alunno e a valutarne i risultati tenendone in debito conto le difficoltà (non valutazione degli errori di forma, più attenzione al contenuto, tempi più ampi per testi e verifiche, possibilità di recupero nell’orale, prove strutturate, uso del computer e del registratore). </a:t>
            </a:r>
          </a:p>
          <a:p>
            <a:r>
              <a:rPr lang="it-IT" dirty="0"/>
              <a:t>Per quanto indispensabili queste misure però non incidono su un’altra necessità imprescindibile: “liberare” la scrittura in chi ha la percezione di non saper scrivere e spesso si autolimita e si rifiuta di farlo. </a:t>
            </a:r>
          </a:p>
        </p:txBody>
      </p:sp>
    </p:spTree>
    <p:extLst>
      <p:ext uri="{BB962C8B-B14F-4D97-AF65-F5344CB8AC3E}">
        <p14:creationId xmlns:p14="http://schemas.microsoft.com/office/powerpoint/2010/main" val="23297419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47500" lnSpcReduction="20000"/>
          </a:bodyPr>
          <a:lstStyle/>
          <a:p>
            <a:r>
              <a:rPr lang="it-IT" dirty="0"/>
              <a:t>Il docente dovrebbe pertanto perseguire separatamente i diversi obiettivi: </a:t>
            </a:r>
          </a:p>
          <a:p>
            <a:r>
              <a:rPr lang="it-IT" dirty="0"/>
              <a:t>- Ricchezza di idee </a:t>
            </a:r>
          </a:p>
          <a:p>
            <a:r>
              <a:rPr lang="it-IT" dirty="0"/>
              <a:t>- Ricchezza lessicale </a:t>
            </a:r>
          </a:p>
          <a:p>
            <a:r>
              <a:rPr lang="it-IT" dirty="0"/>
              <a:t>- Correttezza di sintassi e struttura </a:t>
            </a:r>
          </a:p>
          <a:p>
            <a:r>
              <a:rPr lang="it-IT" dirty="0"/>
              <a:t>- Correttezza ortografica </a:t>
            </a:r>
          </a:p>
          <a:p>
            <a:endParaRPr lang="it-IT" dirty="0"/>
          </a:p>
          <a:p>
            <a:r>
              <a:rPr lang="it-IT" dirty="0"/>
              <a:t>Tenendo conto dei precedenti obiettivi il docente dovrebbe: </a:t>
            </a:r>
          </a:p>
          <a:p>
            <a:r>
              <a:rPr lang="it-IT" b="1" dirty="0"/>
              <a:t>per gli errori ortografici </a:t>
            </a:r>
            <a:endParaRPr lang="it-IT" dirty="0"/>
          </a:p>
          <a:p>
            <a:r>
              <a:rPr lang="it-IT" dirty="0"/>
              <a:t>- depenalizzarli </a:t>
            </a:r>
          </a:p>
          <a:p>
            <a:r>
              <a:rPr lang="it-IT" dirty="0"/>
              <a:t>- garantire l’uso del PC con correttore </a:t>
            </a:r>
          </a:p>
          <a:p>
            <a:r>
              <a:rPr lang="it-IT" dirty="0"/>
              <a:t>- ridurre la quantità di testi richiesta </a:t>
            </a:r>
          </a:p>
          <a:p>
            <a:endParaRPr lang="it-IT" dirty="0"/>
          </a:p>
          <a:p>
            <a:r>
              <a:rPr lang="it-IT" b="1" dirty="0"/>
              <a:t>per la “povertà di idee” </a:t>
            </a:r>
            <a:endParaRPr lang="it-IT" dirty="0"/>
          </a:p>
          <a:p>
            <a:r>
              <a:rPr lang="it-IT" dirty="0"/>
              <a:t>- liberare dal problema della ricerca di idee nelle fasi di esercitazione; </a:t>
            </a:r>
          </a:p>
          <a:p>
            <a:endParaRPr lang="it-IT" dirty="0"/>
          </a:p>
          <a:p>
            <a:r>
              <a:rPr lang="it-IT" b="1" dirty="0"/>
              <a:t>per struttura e sintassi incerte </a:t>
            </a:r>
            <a:r>
              <a:rPr lang="it-IT" dirty="0"/>
              <a:t>/ </a:t>
            </a:r>
            <a:r>
              <a:rPr lang="it-IT" b="1" dirty="0"/>
              <a:t>linguaggio povero / punteggiatura carente </a:t>
            </a:r>
            <a:endParaRPr lang="it-IT" dirty="0"/>
          </a:p>
          <a:p>
            <a:r>
              <a:rPr lang="it-IT" dirty="0"/>
              <a:t>- incrementare la stesura di testi strutturati; </a:t>
            </a:r>
          </a:p>
          <a:p>
            <a:r>
              <a:rPr lang="it-IT" dirty="0"/>
              <a:t>- valorizzare il processo con doppia correzione nelle fasi di esercitazione; 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49950513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Uso computer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it-IT" dirty="0"/>
              <a:t>Una delle principali misure compensative messa a disposizione degli alunni con DSA è l’uso del computer, specie per la produzione di testi scritti. Bisogna tuttavia sottolineare che le misure compensative non possono essere esaustive e sostituirsi alla didattica. Il docente è chiamato a salvaguardare la continuità tra l’esperienza mediata dalle tecnologie e l’esperienza diretta con le cose, sulle cose e con il gruppo. </a:t>
            </a:r>
          </a:p>
          <a:p>
            <a:r>
              <a:rPr lang="it-IT" dirty="0"/>
              <a:t>Lo studente con DSA non va lasciato solo davanti al computer a svolgere compiti individuali; il computer deve essere integrato nelle, se non quotidiane, abituali attività di classe. In altre parole la tecnologia deve entrare a far parte di un FONDO CONNETTIVO FONDAMENTALE. </a:t>
            </a:r>
          </a:p>
          <a:p>
            <a:r>
              <a:rPr lang="it-IT" dirty="0"/>
              <a:t>Per questo la didattica inclusiva propone un percorso di </a:t>
            </a:r>
            <a:r>
              <a:rPr lang="it-IT" b="1" dirty="0"/>
              <a:t>alfabetizzazione informatica </a:t>
            </a:r>
            <a:r>
              <a:rPr lang="it-IT" dirty="0"/>
              <a:t>destinato a tutti. </a:t>
            </a:r>
          </a:p>
        </p:txBody>
      </p:sp>
    </p:spTree>
    <p:extLst>
      <p:ext uri="{BB962C8B-B14F-4D97-AF65-F5344CB8AC3E}">
        <p14:creationId xmlns:p14="http://schemas.microsoft.com/office/powerpoint/2010/main" val="362647629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it-IT" dirty="0"/>
              <a:t>Ne consegue che </a:t>
            </a:r>
          </a:p>
          <a:p>
            <a:r>
              <a:rPr lang="it-IT" dirty="0"/>
              <a:t>- il PC non deve essere il marcatore della diversità; </a:t>
            </a:r>
          </a:p>
          <a:p>
            <a:r>
              <a:rPr lang="it-IT" dirty="0"/>
              <a:t>- avere possibilmente un computer (</a:t>
            </a:r>
            <a:r>
              <a:rPr lang="it-IT" i="1" dirty="0"/>
              <a:t>meglio portatile</a:t>
            </a:r>
            <a:r>
              <a:rPr lang="it-IT" dirty="0"/>
              <a:t>) in classe ; </a:t>
            </a:r>
          </a:p>
          <a:p>
            <a:r>
              <a:rPr lang="it-IT" dirty="0"/>
              <a:t>- non fare riferimento alle difficoltà dell’alunno DSA in relazione all’uso del computer ma invitare tutta la classe all’uso della videoscrittura per le sue potenzialità ludico-estetiche; </a:t>
            </a:r>
          </a:p>
          <a:p>
            <a:r>
              <a:rPr lang="it-IT" dirty="0"/>
              <a:t>- prevedere esercitazioni in coppia prima del lavoro individuale. 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87956068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Le verifiche orali e scritte 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it-IT" dirty="0"/>
              <a:t>Per gli alunni DSA, come ormai è noto a tutti, la normativa prevede la possibilità di recuperare o integrare il voto dello scritto con interrogazioni orali, possibilmente programmate ( è preferibile interrogare in coppia con compagni di pari livello). </a:t>
            </a:r>
          </a:p>
          <a:p>
            <a:r>
              <a:rPr lang="it-IT" dirty="0"/>
              <a:t>In un’ottica inclusiva si propone l’uso generalizzato di </a:t>
            </a:r>
            <a:r>
              <a:rPr lang="it-IT" b="1" dirty="0" err="1"/>
              <a:t>power</a:t>
            </a:r>
            <a:r>
              <a:rPr lang="it-IT" b="1" dirty="0"/>
              <a:t> </a:t>
            </a:r>
            <a:r>
              <a:rPr lang="it-IT" b="1" dirty="0" err="1"/>
              <a:t>point</a:t>
            </a:r>
            <a:r>
              <a:rPr lang="it-IT" b="1" dirty="0"/>
              <a:t> </a:t>
            </a:r>
            <a:r>
              <a:rPr lang="it-IT" dirty="0"/>
              <a:t>(cioè destinato a tutti gli alunni): </a:t>
            </a:r>
          </a:p>
          <a:p>
            <a:r>
              <a:rPr lang="it-IT" dirty="0"/>
              <a:t>- come supporto alle interrogazioni; </a:t>
            </a:r>
          </a:p>
          <a:p>
            <a:r>
              <a:rPr lang="it-IT" dirty="0"/>
              <a:t>- come base per le relazioni; </a:t>
            </a:r>
          </a:p>
          <a:p>
            <a:r>
              <a:rPr lang="it-IT" dirty="0"/>
              <a:t>- come strumento per costruire ipertesti con i compagni in attività di cooperative. </a:t>
            </a:r>
          </a:p>
          <a:p>
            <a:endParaRPr lang="it-IT" dirty="0"/>
          </a:p>
          <a:p>
            <a:r>
              <a:rPr lang="it-IT" dirty="0"/>
              <a:t>Come pure usare e far usare </a:t>
            </a:r>
            <a:r>
              <a:rPr lang="it-IT" b="1" dirty="0"/>
              <a:t>programmi per la costruzione di mappe concettuali</a:t>
            </a:r>
            <a:r>
              <a:rPr lang="it-IT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394505947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it-IT" dirty="0"/>
              <a:t>Quanto alle verifiche scritte di grammatica, le seguenti indicazioni possono rivelarsi utili non solo per i docenti di lingua italiana ma anche per i docenti di lingue straniere. Si consiglia di: </a:t>
            </a:r>
          </a:p>
          <a:p>
            <a:r>
              <a:rPr lang="it-IT" dirty="0"/>
              <a:t>- puntare sulla comprensione delle funzioni grammaticali, logiche e sintattiche, piuttosto che sulla memorizzazione delle definizioni; </a:t>
            </a:r>
          </a:p>
          <a:p>
            <a:r>
              <a:rPr lang="it-IT" dirty="0"/>
              <a:t>- puntare sull’uso corretto delle strutture piuttosto che la memorizzazione delle regole; </a:t>
            </a:r>
          </a:p>
          <a:p>
            <a:r>
              <a:rPr lang="it-IT" dirty="0"/>
              <a:t>- ridurre la richiesta di scrittura nei compiti e nei test </a:t>
            </a:r>
            <a:r>
              <a:rPr lang="it-IT" i="1" dirty="0"/>
              <a:t>(solo per gli alunni DSA)</a:t>
            </a:r>
            <a:r>
              <a:rPr lang="it-IT" dirty="0"/>
              <a:t>; </a:t>
            </a:r>
          </a:p>
          <a:p>
            <a:r>
              <a:rPr lang="it-IT" dirty="0"/>
              <a:t>- far usare tavole e schemi nei compiti e nei test </a:t>
            </a:r>
            <a:r>
              <a:rPr lang="it-IT" i="1" dirty="0"/>
              <a:t>(la didattica per competenze prevede l’esercitazione del pensiero pratico con l’ausilio di supporti durante i test di verifica)</a:t>
            </a:r>
            <a:r>
              <a:rPr lang="it-IT" dirty="0"/>
              <a:t>; </a:t>
            </a:r>
          </a:p>
          <a:p>
            <a:r>
              <a:rPr lang="it-IT" dirty="0"/>
              <a:t>- inserire elenchi dei termini metalinguistici necessari; </a:t>
            </a:r>
          </a:p>
          <a:p>
            <a:r>
              <a:rPr lang="it-IT" dirty="0"/>
              <a:t>- uso delle tabelle per l’analisi grammaticale </a:t>
            </a:r>
            <a:r>
              <a:rPr lang="it-IT" i="1" dirty="0"/>
              <a:t>(possibilmente di uguale struttura e principio rispetto a quelle usate in fase di esercitazione)</a:t>
            </a:r>
            <a:r>
              <a:rPr lang="it-IT" dirty="0"/>
              <a:t>; 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19688531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it-IT" dirty="0"/>
              <a:t>Per le verifiche scritte di tutte le discipline si consiglia di </a:t>
            </a:r>
          </a:p>
          <a:p>
            <a:r>
              <a:rPr lang="it-IT" dirty="0"/>
              <a:t>- usare nelle consegne l’evidenziatore di word; </a:t>
            </a:r>
          </a:p>
          <a:p>
            <a:r>
              <a:rPr lang="it-IT" dirty="0"/>
              <a:t>- usare nelle consegne le sottolineature in corrispondenza di concetti chiave e richieste; </a:t>
            </a:r>
          </a:p>
          <a:p>
            <a:r>
              <a:rPr lang="it-IT" dirty="0"/>
              <a:t>- usare nelle consegne un font unico per tutti gli alunni, scegliendolo tra quelli più chiari </a:t>
            </a:r>
            <a:r>
              <a:rPr lang="it-IT" i="1" dirty="0"/>
              <a:t>(come </a:t>
            </a:r>
            <a:r>
              <a:rPr lang="it-IT" i="1" dirty="0" err="1"/>
              <a:t>Verdana</a:t>
            </a:r>
            <a:r>
              <a:rPr lang="it-IT" i="1" dirty="0"/>
              <a:t> o </a:t>
            </a:r>
            <a:r>
              <a:rPr lang="it-IT" i="1" dirty="0" err="1"/>
              <a:t>Tahoma</a:t>
            </a:r>
            <a:r>
              <a:rPr lang="it-IT" i="1" dirty="0"/>
              <a:t> per esempio) </a:t>
            </a:r>
            <a:r>
              <a:rPr lang="it-IT" dirty="0"/>
              <a:t>di dimensione più grande </a:t>
            </a:r>
            <a:r>
              <a:rPr lang="it-IT" i="1" dirty="0"/>
              <a:t>(come il carattere 14)</a:t>
            </a:r>
            <a:r>
              <a:rPr lang="it-IT" dirty="0"/>
              <a:t>; </a:t>
            </a:r>
          </a:p>
          <a:p>
            <a:r>
              <a:rPr lang="it-IT" dirty="0"/>
              <a:t>- prevedere verifiche brevi e frequenti, su parti ridotte di programma; </a:t>
            </a:r>
          </a:p>
          <a:p>
            <a:r>
              <a:rPr lang="it-IT" dirty="0"/>
              <a:t>- inserire item basati su linguaggi visivi </a:t>
            </a:r>
            <a:r>
              <a:rPr lang="it-IT" i="1" dirty="0"/>
              <a:t>(muovere per esempio dal commento di un’immagine)</a:t>
            </a:r>
            <a:r>
              <a:rPr lang="it-IT" dirty="0"/>
              <a:t>; </a:t>
            </a:r>
          </a:p>
          <a:p>
            <a:r>
              <a:rPr lang="it-IT" dirty="0"/>
              <a:t>- concentrare gli esercizi utili al conseguimento della sufficienza nella prima parte o facciata della verifica; </a:t>
            </a:r>
          </a:p>
          <a:p>
            <a:r>
              <a:rPr lang="it-IT" dirty="0"/>
              <a:t>- prevedere degli esercizi facoltativi di approfondimento </a:t>
            </a:r>
            <a:r>
              <a:rPr lang="it-IT" i="1" dirty="0"/>
              <a:t>(per valutare le prestazioni superiori alla sufficienza)</a:t>
            </a:r>
            <a:r>
              <a:rPr lang="it-IT" dirty="0"/>
              <a:t>, possibilmente su altro foglio o facciata e da svolgere in tempi più dilatati; </a:t>
            </a:r>
          </a:p>
          <a:p>
            <a:r>
              <a:rPr lang="it-IT" dirty="0"/>
              <a:t>- alternare nella verifica domande aperte con test a stimolo chiuso. 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920246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 L’inclusione 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 algn="just">
              <a:buNone/>
            </a:pPr>
            <a:r>
              <a:rPr lang="it-IT" sz="1600" dirty="0" smtClean="0"/>
              <a:t>L’inclusione </a:t>
            </a:r>
            <a:r>
              <a:rPr lang="it-IT" sz="1600" dirty="0"/>
              <a:t>è parte integrante di quel rinnovamento globale che si vuole apportare alla scuola e di cui ampia parte è incentrata sulla didattica per competenze e loro certificazione. Muovendo dal presupposto che la Scuola prepara per la vita e pone le basi per un apprendimento permanente, il Ministero richiama l’attenzione sulla necessità di allargare il più possibile gli </a:t>
            </a:r>
            <a:r>
              <a:rPr lang="it-IT" sz="1600" b="1" dirty="0"/>
              <a:t>spazi di partecipazione </a:t>
            </a:r>
            <a:r>
              <a:rPr lang="it-IT" sz="1600" dirty="0"/>
              <a:t>di ciascun ragazzo al processo di apprendimento e al successo formativo, tenendo in debito conto le </a:t>
            </a:r>
            <a:r>
              <a:rPr lang="it-IT" sz="1600" b="1" dirty="0"/>
              <a:t>tante differenze </a:t>
            </a:r>
            <a:r>
              <a:rPr lang="it-IT" sz="1600" dirty="0"/>
              <a:t>con cui gli alunni imparano. </a:t>
            </a:r>
            <a:r>
              <a:rPr lang="it-IT" sz="1600" dirty="0" smtClean="0"/>
              <a:t>Includere </a:t>
            </a:r>
            <a:r>
              <a:rPr lang="it-IT" sz="1600" dirty="0"/>
              <a:t>significa quindi attuare strategie e metodologie didattiche diversificate che rendano gli apprendimenti </a:t>
            </a:r>
            <a:r>
              <a:rPr lang="it-IT" sz="1600" b="1" dirty="0"/>
              <a:t>fruibili </a:t>
            </a:r>
            <a:r>
              <a:rPr lang="it-IT" sz="1600" dirty="0"/>
              <a:t>il più possibile </a:t>
            </a:r>
            <a:r>
              <a:rPr lang="it-IT" sz="1600" b="1" dirty="0"/>
              <a:t>a tutti gli alunni</a:t>
            </a:r>
            <a:r>
              <a:rPr lang="it-IT" sz="1600" dirty="0"/>
              <a:t>, i quali, indipendentemente dalle loro abilità e disabilità, potranno raggiungere </a:t>
            </a:r>
            <a:r>
              <a:rPr lang="it-IT" sz="1600" b="1" dirty="0"/>
              <a:t>obiettivi comuni</a:t>
            </a:r>
            <a:r>
              <a:rPr lang="it-IT" sz="1600" dirty="0"/>
              <a:t>. Tali obiettivi potranno essere articolati in più livelli di approfondimento e completezza, a seconda delle caratteristiche e dei risultati conseguiti dai singoli. </a:t>
            </a:r>
            <a:endParaRPr lang="it-IT" sz="1600" dirty="0" smtClean="0"/>
          </a:p>
          <a:p>
            <a:pPr marL="0" indent="0" algn="just">
              <a:buNone/>
            </a:pPr>
            <a:endParaRPr lang="it-IT" sz="1600" dirty="0"/>
          </a:p>
          <a:p>
            <a:pPr marL="0" indent="0" algn="just">
              <a:buNone/>
            </a:pPr>
            <a:r>
              <a:rPr lang="it-IT" sz="1600" dirty="0"/>
              <a:t>Questa impostazione implica la necessità di rivolgere una particolare attenzione a quegli alunni che manifestano delle difficoltà e che per motivi diversi rischiano di rimanere esclusi dalle opportunità di crescita e formazione offerte dalla scuola. Si tratta di alunni che non vedono sufficientemente soddisfatti quei </a:t>
            </a:r>
            <a:r>
              <a:rPr lang="it-IT" sz="1600" b="1" dirty="0"/>
              <a:t>bisogni educativi </a:t>
            </a:r>
            <a:r>
              <a:rPr lang="it-IT" sz="1600" dirty="0"/>
              <a:t>considerati dalla scienza pedagogica </a:t>
            </a:r>
            <a:r>
              <a:rPr lang="it-IT" sz="1600" b="1" dirty="0"/>
              <a:t>“normali” </a:t>
            </a:r>
            <a:r>
              <a:rPr lang="it-IT" sz="1600" dirty="0"/>
              <a:t>(quali per esempio il bisogno di sviluppare competenze, il bisogno di appartenenza, di identità, di accettazione, di autonomia, di autostima e di valorizzazione) e che richiedono pertanto </a:t>
            </a:r>
            <a:r>
              <a:rPr lang="it-IT" sz="1600" b="1" dirty="0"/>
              <a:t>un’attenzione “speciale”</a:t>
            </a:r>
            <a:r>
              <a:rPr lang="it-IT" sz="1600" dirty="0"/>
              <a:t>, sotto forma di interventi educativi individualizzati. Dario </a:t>
            </a:r>
            <a:r>
              <a:rPr lang="it-IT" sz="1600" dirty="0" err="1"/>
              <a:t>Ianes</a:t>
            </a:r>
            <a:r>
              <a:rPr lang="it-IT" sz="1600" dirty="0"/>
              <a:t> li ha definiti “i ragazzi che vanno male a scuola”, includendo in questa definizione disparate condizioni di </a:t>
            </a:r>
            <a:r>
              <a:rPr lang="it-IT" sz="1600" b="1" dirty="0"/>
              <a:t>mal-essere scolastico</a:t>
            </a:r>
            <a:r>
              <a:rPr lang="it-IT" sz="16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48162473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La LIM e la sua “alta </a:t>
            </a:r>
            <a:r>
              <a:rPr lang="it-IT" dirty="0" err="1"/>
              <a:t>inclusività</a:t>
            </a:r>
            <a:r>
              <a:rPr lang="it-IT" dirty="0"/>
              <a:t>” 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467544" y="1600200"/>
            <a:ext cx="8219256" cy="4853136"/>
          </a:xfrm>
        </p:spPr>
        <p:txBody>
          <a:bodyPr>
            <a:normAutofit fontScale="55000" lnSpcReduction="20000"/>
          </a:bodyPr>
          <a:lstStyle/>
          <a:p>
            <a:r>
              <a:rPr lang="it-IT" dirty="0"/>
              <a:t>La </a:t>
            </a:r>
            <a:r>
              <a:rPr lang="it-IT" dirty="0" err="1"/>
              <a:t>Lim</a:t>
            </a:r>
            <a:r>
              <a:rPr lang="it-IT" dirty="0"/>
              <a:t> è uno strumento didattico di grande versatilità. E’ una periferica che si appoggia al sistema operativo del computer e ai suoi programmi applicativi e che grazie allo schermo visivo rende i contenuti di studio percettivamente evidenti e emotivamente coinvolgenti. </a:t>
            </a:r>
          </a:p>
          <a:p>
            <a:r>
              <a:rPr lang="it-IT" dirty="0"/>
              <a:t>I suoi attributi principali sono la multimedialità4, ipertestualità5, connettività6 e memoria uniti alle 3 “x” dei nativi digitali: </a:t>
            </a:r>
            <a:r>
              <a:rPr lang="it-IT" b="1" dirty="0" err="1"/>
              <a:t>eXplore</a:t>
            </a:r>
            <a:r>
              <a:rPr lang="it-IT" b="1" dirty="0"/>
              <a:t> </a:t>
            </a:r>
            <a:r>
              <a:rPr lang="it-IT" dirty="0"/>
              <a:t>(internet), </a:t>
            </a:r>
            <a:r>
              <a:rPr lang="it-IT" b="1" dirty="0" err="1"/>
              <a:t>eXchange</a:t>
            </a:r>
            <a:r>
              <a:rPr lang="it-IT" b="1" dirty="0"/>
              <a:t> </a:t>
            </a:r>
            <a:r>
              <a:rPr lang="it-IT" dirty="0"/>
              <a:t>(social network) ed </a:t>
            </a:r>
            <a:r>
              <a:rPr lang="it-IT" b="1" dirty="0" err="1"/>
              <a:t>eXpress</a:t>
            </a:r>
            <a:r>
              <a:rPr lang="it-IT" b="1" dirty="0"/>
              <a:t> </a:t>
            </a:r>
            <a:r>
              <a:rPr lang="it-IT" dirty="0"/>
              <a:t>(prodotti multimediali). </a:t>
            </a:r>
          </a:p>
          <a:p>
            <a:r>
              <a:rPr lang="it-IT" dirty="0"/>
              <a:t>L’applicazione della </a:t>
            </a:r>
            <a:r>
              <a:rPr lang="it-IT" dirty="0" err="1"/>
              <a:t>Lim</a:t>
            </a:r>
            <a:r>
              <a:rPr lang="it-IT" dirty="0"/>
              <a:t> nel dominio dei DSA riguarda soprattutto due aspetti: </a:t>
            </a:r>
          </a:p>
          <a:p>
            <a:r>
              <a:rPr lang="it-IT" dirty="0"/>
              <a:t> È un </a:t>
            </a:r>
            <a:r>
              <a:rPr lang="it-IT" b="1" dirty="0"/>
              <a:t>facilitatore di scrittura </a:t>
            </a:r>
            <a:r>
              <a:rPr lang="it-IT" dirty="0"/>
              <a:t>che può essere resa in stampato, manipolata, resa percettivamente più evidente, commentata. Un concetto astratto che richiede generalmente un surplus di attenzione può essere manipolato con maggiore facilità. </a:t>
            </a:r>
          </a:p>
          <a:p>
            <a:r>
              <a:rPr lang="it-IT" dirty="0"/>
              <a:t> E’ un </a:t>
            </a:r>
            <a:r>
              <a:rPr lang="it-IT" b="1" dirty="0"/>
              <a:t>facilitatore di lettura </a:t>
            </a:r>
            <a:r>
              <a:rPr lang="it-IT" dirty="0"/>
              <a:t>tramite la pratica della lettura condivisa. La lettura viene fatta ad alta voce da una persona mentre parole e concetti chiave si schiudono sotto forma di immagini, di filmati, di suoni. La comprensione passa attraverso più canali in contemporanea e non è dominata </a:t>
            </a:r>
            <a:r>
              <a:rPr lang="it-IT" dirty="0" err="1"/>
              <a:t>nè</a:t>
            </a:r>
            <a:r>
              <a:rPr lang="it-IT" dirty="0"/>
              <a:t> dal canale uditivo né da quello scritto in bianco e nero su supporto cartaceo che spesso crea ansia. </a:t>
            </a:r>
          </a:p>
          <a:p>
            <a:endParaRPr lang="it-IT" dirty="0"/>
          </a:p>
          <a:p>
            <a:r>
              <a:rPr lang="it-IT" dirty="0"/>
              <a:t>Quelle sopra elencate sono strategie PERSONALIZZATE proposte in maniera non individualizzata. </a:t>
            </a:r>
          </a:p>
        </p:txBody>
      </p:sp>
    </p:spTree>
    <p:extLst>
      <p:ext uri="{BB962C8B-B14F-4D97-AF65-F5344CB8AC3E}">
        <p14:creationId xmlns:p14="http://schemas.microsoft.com/office/powerpoint/2010/main" val="338624836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/>
              <a:t>Le misure compensative e dispensative 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74073" y="1433945"/>
            <a:ext cx="8229600" cy="5019391"/>
          </a:xfrm>
        </p:spPr>
        <p:txBody>
          <a:bodyPr>
            <a:normAutofit fontScale="47500" lnSpcReduction="20000"/>
          </a:bodyPr>
          <a:lstStyle/>
          <a:p>
            <a:endParaRPr lang="it-IT" dirty="0"/>
          </a:p>
          <a:p>
            <a:r>
              <a:rPr lang="it-IT" dirty="0"/>
              <a:t>Per completezza di informazione si riportano qui di seguito le misure compensative e dispensative previste dalla legge 170/2010 per gli alunni con disturbi specifici di apprendimento: </a:t>
            </a:r>
          </a:p>
          <a:p>
            <a:r>
              <a:rPr lang="it-IT" dirty="0"/>
              <a:t>1) Le misure compensative </a:t>
            </a:r>
          </a:p>
          <a:p>
            <a:endParaRPr lang="it-IT" dirty="0"/>
          </a:p>
          <a:p>
            <a:r>
              <a:rPr lang="it-IT" dirty="0"/>
              <a:t>Gli alunni con DSA canalizzano tutte le loro energie per impiegare le scarse capacità </a:t>
            </a:r>
            <a:r>
              <a:rPr lang="it-IT" dirty="0" err="1"/>
              <a:t>attentive</a:t>
            </a:r>
            <a:r>
              <a:rPr lang="it-IT" dirty="0"/>
              <a:t>. Questo ne determina la facile stanchezza. Per questo motivo la normativa parla di misure compensative: </a:t>
            </a:r>
          </a:p>
          <a:p>
            <a:r>
              <a:rPr lang="it-IT" dirty="0"/>
              <a:t>-</a:t>
            </a:r>
            <a:r>
              <a:rPr lang="it-IT" b="1" dirty="0"/>
              <a:t>sintesi vocale </a:t>
            </a:r>
            <a:r>
              <a:rPr lang="it-IT" dirty="0"/>
              <a:t>(</a:t>
            </a:r>
            <a:r>
              <a:rPr lang="it-IT" dirty="0" err="1"/>
              <a:t>loquendo</a:t>
            </a:r>
            <a:r>
              <a:rPr lang="it-IT" dirty="0"/>
              <a:t> o D-</a:t>
            </a:r>
            <a:r>
              <a:rPr lang="it-IT" dirty="0" err="1"/>
              <a:t>speech</a:t>
            </a:r>
            <a:r>
              <a:rPr lang="it-IT" dirty="0"/>
              <a:t> per Mp3 ed I </a:t>
            </a:r>
            <a:r>
              <a:rPr lang="it-IT" dirty="0" err="1"/>
              <a:t>pod</a:t>
            </a:r>
            <a:r>
              <a:rPr lang="it-IT" dirty="0"/>
              <a:t>); </a:t>
            </a:r>
          </a:p>
          <a:p>
            <a:r>
              <a:rPr lang="it-IT" dirty="0"/>
              <a:t>-</a:t>
            </a:r>
            <a:r>
              <a:rPr lang="it-IT" b="1" dirty="0"/>
              <a:t>programmi di videoscrittura con correttore ortografico e </a:t>
            </a:r>
            <a:r>
              <a:rPr lang="it-IT" b="1" dirty="0" err="1"/>
              <a:t>predittore</a:t>
            </a:r>
            <a:r>
              <a:rPr lang="it-IT" b="1" dirty="0"/>
              <a:t> ortografico </a:t>
            </a:r>
            <a:r>
              <a:rPr lang="it-IT" dirty="0"/>
              <a:t>(Word, Writer, </a:t>
            </a:r>
            <a:r>
              <a:rPr lang="it-IT" dirty="0" err="1"/>
              <a:t>ABIword</a:t>
            </a:r>
            <a:r>
              <a:rPr lang="it-IT" dirty="0"/>
              <a:t>); </a:t>
            </a:r>
          </a:p>
          <a:p>
            <a:r>
              <a:rPr lang="it-IT" dirty="0"/>
              <a:t>-</a:t>
            </a:r>
            <a:r>
              <a:rPr lang="it-IT" b="1" dirty="0"/>
              <a:t>libri digitali </a:t>
            </a:r>
            <a:r>
              <a:rPr lang="it-IT" dirty="0"/>
              <a:t>(</a:t>
            </a:r>
            <a:r>
              <a:rPr lang="it-IT" dirty="0" err="1"/>
              <a:t>Libroaid</a:t>
            </a:r>
            <a:r>
              <a:rPr lang="it-IT" dirty="0"/>
              <a:t>); </a:t>
            </a:r>
          </a:p>
          <a:p>
            <a:r>
              <a:rPr lang="it-IT" dirty="0"/>
              <a:t>-</a:t>
            </a:r>
            <a:r>
              <a:rPr lang="it-IT" b="1" dirty="0" err="1"/>
              <a:t>smartpen</a:t>
            </a:r>
            <a:r>
              <a:rPr lang="it-IT" b="1" dirty="0"/>
              <a:t> </a:t>
            </a:r>
            <a:r>
              <a:rPr lang="it-IT" dirty="0"/>
              <a:t>(in grado di registrare la voce del docente e recuperarla digitando una parola); </a:t>
            </a:r>
          </a:p>
          <a:p>
            <a:r>
              <a:rPr lang="it-IT" dirty="0"/>
              <a:t>-</a:t>
            </a:r>
            <a:r>
              <a:rPr lang="it-IT" b="1" dirty="0"/>
              <a:t>enciclopedia informatica multimediale </a:t>
            </a:r>
            <a:r>
              <a:rPr lang="it-IT" dirty="0"/>
              <a:t>(brani, video e altri materiali di supporto allo studio); </a:t>
            </a:r>
          </a:p>
          <a:p>
            <a:r>
              <a:rPr lang="it-IT" dirty="0"/>
              <a:t>-mappe concettuali per un apprendimento significativo (</a:t>
            </a:r>
            <a:r>
              <a:rPr lang="it-IT" dirty="0" err="1"/>
              <a:t>Cmap</a:t>
            </a:r>
            <a:r>
              <a:rPr lang="it-IT" dirty="0"/>
              <a:t> Tools o </a:t>
            </a:r>
            <a:r>
              <a:rPr lang="it-IT" dirty="0" err="1"/>
              <a:t>Supermappe</a:t>
            </a:r>
            <a:r>
              <a:rPr lang="it-IT" dirty="0"/>
              <a:t> a pagamento); </a:t>
            </a:r>
          </a:p>
          <a:p>
            <a:r>
              <a:rPr lang="it-IT" dirty="0"/>
              <a:t>-</a:t>
            </a:r>
            <a:r>
              <a:rPr lang="it-IT" b="1" dirty="0"/>
              <a:t>la calcolatrice dotata di sintesi vocale; </a:t>
            </a:r>
            <a:endParaRPr lang="it-IT" dirty="0"/>
          </a:p>
          <a:p>
            <a:r>
              <a:rPr lang="it-IT" dirty="0"/>
              <a:t>-</a:t>
            </a:r>
            <a:r>
              <a:rPr lang="it-IT" b="1" dirty="0"/>
              <a:t>Google Toolbar </a:t>
            </a:r>
            <a:r>
              <a:rPr lang="it-IT" dirty="0"/>
              <a:t>per effettuare ricerche sul web; </a:t>
            </a:r>
          </a:p>
          <a:p>
            <a:r>
              <a:rPr lang="it-IT" dirty="0"/>
              <a:t>-</a:t>
            </a:r>
            <a:r>
              <a:rPr lang="it-IT" b="1" dirty="0"/>
              <a:t>programmi informatici compensativi</a:t>
            </a:r>
            <a:r>
              <a:rPr lang="it-IT" dirty="0"/>
              <a:t>: </a:t>
            </a:r>
            <a:r>
              <a:rPr lang="it-IT" dirty="0" err="1"/>
              <a:t>BalaBolka</a:t>
            </a:r>
            <a:r>
              <a:rPr lang="it-IT" dirty="0"/>
              <a:t>, </a:t>
            </a:r>
            <a:r>
              <a:rPr lang="it-IT" dirty="0" err="1"/>
              <a:t>Facilitioffice</a:t>
            </a:r>
            <a:r>
              <a:rPr lang="it-IT" dirty="0"/>
              <a:t> (integra la suite di sintesi vocale e controllo ortografico) Clip Claxon che è un programma di lettura (con due finestre di dialogo che permettono di visualizzare il testo e di manipolarlo con delle sottolineature), PDF Viewer, Carlo Mobile (un lettore vocale che associa la ricerca sul web, la calcolatrice, la sintesi vocale in lingua straniera, la registrazione in Mp3…); </a:t>
            </a:r>
          </a:p>
          <a:p>
            <a:r>
              <a:rPr lang="it-IT" dirty="0"/>
              <a:t>-e inoltre </a:t>
            </a:r>
            <a:r>
              <a:rPr lang="it-IT" b="1" dirty="0"/>
              <a:t>tempi più lunghi e quesiti dal posto. 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167522331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 smtClean="0"/>
              <a:t>Misure dispensative </a:t>
            </a:r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endParaRPr lang="it-IT" dirty="0"/>
          </a:p>
          <a:p>
            <a:r>
              <a:rPr lang="it-IT" dirty="0" smtClean="0"/>
              <a:t>Per </a:t>
            </a:r>
            <a:r>
              <a:rPr lang="it-IT" dirty="0"/>
              <a:t>il DSA si evitino la lettura ad alta voce, la stesura di appunti, la ricopiatura di testi (meglio usare appunti scritti da altri), i dettati, le domande di difficile interpretazione o con doppia negazione, alcune tipologie di esercizi (per esempio la traduzione dall’italiano in inglese, la trasformazione di frasi, la semplice applicazione meccanica della struttura grammaticale); non gli si chiedano definizioni grammaticali teoriche. </a:t>
            </a:r>
          </a:p>
        </p:txBody>
      </p:sp>
    </p:spTree>
    <p:extLst>
      <p:ext uri="{BB962C8B-B14F-4D97-AF65-F5344CB8AC3E}">
        <p14:creationId xmlns:p14="http://schemas.microsoft.com/office/powerpoint/2010/main" val="5268614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/>
              <a:t/>
            </a:r>
            <a:br>
              <a:rPr lang="it-IT" dirty="0"/>
            </a:br>
            <a:r>
              <a:rPr lang="it-IT" sz="3100" dirty="0" smtClean="0"/>
              <a:t> </a:t>
            </a:r>
            <a:r>
              <a:rPr lang="it-IT" sz="3100" b="1" dirty="0" smtClean="0"/>
              <a:t>I bisogni </a:t>
            </a:r>
            <a:r>
              <a:rPr lang="it-IT" sz="3100" b="1" dirty="0"/>
              <a:t>educativi speciali: riferimenti </a:t>
            </a:r>
            <a:r>
              <a:rPr lang="it-IT" sz="3100" b="1" dirty="0" smtClean="0"/>
              <a:t>normativi </a:t>
            </a:r>
            <a:endParaRPr lang="it-IT" sz="3100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it-IT" dirty="0" smtClean="0"/>
              <a:t>Ci si </a:t>
            </a:r>
            <a:r>
              <a:rPr lang="it-IT" dirty="0"/>
              <a:t>trova davanti a una definizione ancora in evoluzione dal punto di vista normativo e caratterizzata da differenti </a:t>
            </a:r>
            <a:r>
              <a:rPr lang="it-IT" dirty="0" smtClean="0"/>
              <a:t>approcci, in </a:t>
            </a:r>
            <a:r>
              <a:rPr lang="it-IT" dirty="0"/>
              <a:t>Italia si è optato per un approccio di tipo </a:t>
            </a:r>
            <a:r>
              <a:rPr lang="it-IT" dirty="0" err="1"/>
              <a:t>psico</a:t>
            </a:r>
            <a:r>
              <a:rPr lang="it-IT" dirty="0"/>
              <a:t>-sociale </a:t>
            </a:r>
            <a:r>
              <a:rPr lang="it-IT" dirty="0" smtClean="0"/>
              <a:t>che </a:t>
            </a:r>
            <a:r>
              <a:rPr lang="it-IT" dirty="0"/>
              <a:t>tiene conto di tutta una serie di fattori che influenzano, durante il percorso evolutivo e di crescita, il funzionamento educativo-</a:t>
            </a:r>
            <a:r>
              <a:rPr lang="it-IT" dirty="0" err="1"/>
              <a:t>apprenditivo</a:t>
            </a:r>
            <a:r>
              <a:rPr lang="it-IT" dirty="0"/>
              <a:t> di un alunno: </a:t>
            </a:r>
            <a:r>
              <a:rPr lang="it-IT" b="1" dirty="0"/>
              <a:t>le condizioni fisiche </a:t>
            </a:r>
            <a:r>
              <a:rPr lang="it-IT" dirty="0"/>
              <a:t>(la dotazione biologica e la crescita del corpo) </a:t>
            </a:r>
            <a:r>
              <a:rPr lang="it-IT" b="1" dirty="0"/>
              <a:t>i contesti </a:t>
            </a:r>
            <a:r>
              <a:rPr lang="it-IT" dirty="0"/>
              <a:t>(le relazioni, le esperienze, gli ambienti fisici), </a:t>
            </a:r>
            <a:r>
              <a:rPr lang="it-IT" b="1" dirty="0"/>
              <a:t>le caratteristiche personali </a:t>
            </a:r>
            <a:r>
              <a:rPr lang="it-IT" dirty="0"/>
              <a:t>(l’autostima, l’identità, la motivazione). L’implicazione forte di quanto esposto fino ad ora è che un contesto cruciale dell’età evolutiva è proprio la scuola, che può fare la differenza. </a:t>
            </a:r>
          </a:p>
        </p:txBody>
      </p:sp>
    </p:spTree>
    <p:extLst>
      <p:ext uri="{BB962C8B-B14F-4D97-AF65-F5344CB8AC3E}">
        <p14:creationId xmlns:p14="http://schemas.microsoft.com/office/powerpoint/2010/main" val="11642023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it-IT" sz="1800" dirty="0"/>
              <a:t>La Direttiva Ministeriale del 27 dicembre 2012 2 individua tre </a:t>
            </a:r>
            <a:r>
              <a:rPr lang="it-IT" sz="1800" dirty="0" err="1"/>
              <a:t>macrocategorie</a:t>
            </a:r>
            <a:r>
              <a:rPr lang="it-IT" sz="1800" dirty="0"/>
              <a:t> di alunni in difficoltà</a:t>
            </a:r>
            <a:r>
              <a:rPr lang="it-IT" dirty="0"/>
              <a:t>: 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endParaRPr lang="it-IT" dirty="0"/>
          </a:p>
          <a:p>
            <a:r>
              <a:rPr lang="it-IT" dirty="0"/>
              <a:t>a) la prima comprende gli alunni con </a:t>
            </a:r>
            <a:r>
              <a:rPr lang="it-IT" b="1" dirty="0"/>
              <a:t>disturbi specifici dell’apprendimento e disturbi evolutivi specifici</a:t>
            </a:r>
            <a:r>
              <a:rPr lang="it-IT" dirty="0"/>
              <a:t>, che ricadono nelle tutele previste dalla Legge 170/2010, quali </a:t>
            </a:r>
            <a:r>
              <a:rPr lang="it-IT" b="1" dirty="0"/>
              <a:t>misure compensative e dispensative</a:t>
            </a:r>
            <a:r>
              <a:rPr lang="it-IT" dirty="0"/>
              <a:t>. A proposito dei DSA la Circolare chiarisce che quegli alunni in attesa di certificazione per lungaggini burocratiche entrano di diritto nell’area dei bisogni educativi speciali ; </a:t>
            </a:r>
            <a:r>
              <a:rPr lang="it-IT" dirty="0" smtClean="0"/>
              <a:t> </a:t>
            </a:r>
          </a:p>
          <a:p>
            <a:endParaRPr lang="it-IT" dirty="0"/>
          </a:p>
          <a:p>
            <a:r>
              <a:rPr lang="it-IT" dirty="0"/>
              <a:t>b) la seconda comprende gli alunni in </a:t>
            </a:r>
            <a:r>
              <a:rPr lang="it-IT" b="1" dirty="0"/>
              <a:t>condizioni di svantaggio socio-culturale </a:t>
            </a:r>
            <a:r>
              <a:rPr lang="it-IT" dirty="0"/>
              <a:t>intendendo per essi alunni che per periodi temporanei o più o meno stabili vivano condizioni di disagio all’interno della famiglia e della società (precarie condizioni economiche, malattia di genitori o familiari stretti, lutti, adozioni) ma anche alunni scarsamente dotati e motivati, per la povertà o la diversità culturale del contesto familiare, alunni dal comportamento oppositivo, con bassa autostima, devianti, che </a:t>
            </a:r>
            <a:r>
              <a:rPr lang="it-IT" dirty="0" err="1"/>
              <a:t>Ianes</a:t>
            </a:r>
            <a:r>
              <a:rPr lang="it-IT" dirty="0"/>
              <a:t> definisce sinteticamente “arrabbiati”; </a:t>
            </a:r>
            <a:endParaRPr lang="it-IT" dirty="0" smtClean="0"/>
          </a:p>
          <a:p>
            <a:endParaRPr lang="it-IT" dirty="0"/>
          </a:p>
          <a:p>
            <a:r>
              <a:rPr lang="it-IT" dirty="0"/>
              <a:t>c) la terza comprende gli </a:t>
            </a:r>
            <a:r>
              <a:rPr lang="it-IT" b="1" dirty="0"/>
              <a:t>alunni stranieri</a:t>
            </a:r>
            <a:r>
              <a:rPr lang="it-IT" dirty="0"/>
              <a:t>, il cui potenziale di apprendimento è limitato dalla scarsa conoscenza della lingua italiana e da una ancora precaria integrazione. 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406387076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971600" y="274638"/>
            <a:ext cx="7715200" cy="58018"/>
          </a:xfrm>
        </p:spPr>
        <p:txBody>
          <a:bodyPr>
            <a:normAutofit fontScale="90000"/>
          </a:bodyPr>
          <a:lstStyle/>
          <a:p>
            <a:endParaRPr lang="it-IT" dirty="0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39552" y="1340768"/>
            <a:ext cx="8229600" cy="5517232"/>
          </a:xfrm>
        </p:spPr>
        <p:txBody>
          <a:bodyPr/>
          <a:lstStyle/>
          <a:p>
            <a:pPr algn="ctr"/>
            <a:r>
              <a:rPr lang="it-IT" dirty="0"/>
              <a:t>Per venire incontro alle esigenze “speciali” di questi alunni, la normativa prevede l’attivazione di un </a:t>
            </a:r>
            <a:r>
              <a:rPr lang="it-IT" b="1" dirty="0"/>
              <a:t>PDP </a:t>
            </a:r>
            <a:r>
              <a:rPr lang="it-IT" dirty="0"/>
              <a:t>(piano didattico personalizzato) in cui siano esplicitate le motivazioni pedagogiche e didattiche che hanno indotto i docenti a valutare l’alunno come </a:t>
            </a:r>
            <a:r>
              <a:rPr lang="it-IT" dirty="0" err="1"/>
              <a:t>bes</a:t>
            </a:r>
            <a:r>
              <a:rPr lang="it-IT" dirty="0"/>
              <a:t>, gli obiettivi previsti e soprattutto le metodologie personalizzate attraverso cui produrre i risultati auspicati. </a:t>
            </a:r>
          </a:p>
        </p:txBody>
      </p:sp>
    </p:spTree>
    <p:extLst>
      <p:ext uri="{BB962C8B-B14F-4D97-AF65-F5344CB8AC3E}">
        <p14:creationId xmlns:p14="http://schemas.microsoft.com/office/powerpoint/2010/main" val="34857028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it-IT" dirty="0"/>
              <a:t>I Chiarimenti del 22 novembre 2013 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323528" y="1268760"/>
            <a:ext cx="8229600" cy="5400600"/>
          </a:xfrm>
        </p:spPr>
        <p:txBody>
          <a:bodyPr>
            <a:noAutofit/>
          </a:bodyPr>
          <a:lstStyle/>
          <a:p>
            <a:r>
              <a:rPr lang="it-IT" sz="2000" dirty="0" smtClean="0"/>
              <a:t>A seguito </a:t>
            </a:r>
            <a:r>
              <a:rPr lang="it-IT" sz="2000" dirty="0"/>
              <a:t>di dubbi interpretativi e di richieste di chiarimento da parte delle scuole la normativa relativa ai </a:t>
            </a:r>
            <a:r>
              <a:rPr lang="it-IT" sz="2000" dirty="0" err="1"/>
              <a:t>Bes</a:t>
            </a:r>
            <a:r>
              <a:rPr lang="it-IT" sz="2000" dirty="0"/>
              <a:t> è così cambiata: </a:t>
            </a:r>
          </a:p>
          <a:p>
            <a:endParaRPr lang="it-IT" sz="2000" dirty="0"/>
          </a:p>
          <a:p>
            <a:r>
              <a:rPr lang="it-IT" sz="2000" dirty="0" smtClean="0"/>
              <a:t>Il </a:t>
            </a:r>
            <a:r>
              <a:rPr lang="it-IT" sz="2000" dirty="0"/>
              <a:t>piano didattico personalizzato quindi è previsto per: </a:t>
            </a:r>
          </a:p>
          <a:p>
            <a:r>
              <a:rPr lang="it-IT" sz="2000" dirty="0"/>
              <a:t>1) alunni con disturbi specifici di apprendimento e disturbi evolutivi specifici </a:t>
            </a:r>
            <a:r>
              <a:rPr lang="it-IT" sz="2000" b="1" dirty="0"/>
              <a:t>con certificazione</a:t>
            </a:r>
            <a:r>
              <a:rPr lang="it-IT" sz="2000" dirty="0"/>
              <a:t>; </a:t>
            </a:r>
          </a:p>
          <a:p>
            <a:r>
              <a:rPr lang="it-IT" sz="2000" dirty="0"/>
              <a:t>2) alunni per i quali lo specialista, chiamato ad accertare il disturbo, rilasci una </a:t>
            </a:r>
            <a:r>
              <a:rPr lang="it-IT" sz="2000" b="1" dirty="0"/>
              <a:t>diagnosi clinica</a:t>
            </a:r>
            <a:r>
              <a:rPr lang="it-IT" sz="2000" dirty="0"/>
              <a:t>, che per bassi livelli di gravità non ha dato luogo a certificazione; </a:t>
            </a:r>
          </a:p>
          <a:p>
            <a:r>
              <a:rPr lang="it-IT" sz="2000" dirty="0"/>
              <a:t>3) alunni in difficoltà, </a:t>
            </a:r>
            <a:r>
              <a:rPr lang="it-IT" sz="2000" b="1" dirty="0"/>
              <a:t>privi di certificazione e di diagnosi</a:t>
            </a:r>
            <a:r>
              <a:rPr lang="it-IT" sz="2000" dirty="0"/>
              <a:t>, per cui è il Consiglio di classe a decidere di attivare un </a:t>
            </a:r>
            <a:r>
              <a:rPr lang="it-IT" sz="2000" dirty="0" err="1"/>
              <a:t>pdp</a:t>
            </a:r>
            <a:r>
              <a:rPr lang="it-IT" sz="2000" dirty="0"/>
              <a:t>, in riferimento a motivazioni didattiche e pedagogiche. </a:t>
            </a:r>
          </a:p>
          <a:p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36675332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Le buone pratiche inclusive </a:t>
            </a:r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it-IT" dirty="0"/>
              <a:t>Il benessere di un alunno in classe, specie se in difficoltà, è un obiettivo imprescindibile per i docenti ma di grande complessità. Stare bene a scuola per un alunno infatti implica fattori quali un apprendimento efficace ma anche buone relazioni con gli altri e una positiva percezione di se stesso. Si tratta di fattori spesso interdipendenti che non sempre però risultano in buon equilibrio e in ogni alunno si combinano in maniera diversa. Da ciò l’esigenza, che il legislatore ha richiamato più volte e in più sedi, di costruire curricoli flessibili e personalizzabili. In tal senso il lavoro del docente si è fatto più difficile poiché sono davvero tante le variabili e le differenze con cui è chiamato a confrontarsi in una </a:t>
            </a:r>
            <a:r>
              <a:rPr lang="it-IT" dirty="0" err="1"/>
              <a:t>classe:intelligenze</a:t>
            </a:r>
            <a:r>
              <a:rPr lang="it-IT" dirty="0"/>
              <a:t> multiple, stili cognitivi, difficoltà di apprendimento, disabilità, disturbi del comportamento, problemi relazionali. </a:t>
            </a:r>
          </a:p>
        </p:txBody>
      </p:sp>
    </p:spTree>
    <p:extLst>
      <p:ext uri="{BB962C8B-B14F-4D97-AF65-F5344CB8AC3E}">
        <p14:creationId xmlns:p14="http://schemas.microsoft.com/office/powerpoint/2010/main" val="4708323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it-IT" dirty="0" smtClean="0"/>
              <a:t>Ci </a:t>
            </a:r>
            <a:r>
              <a:rPr lang="it-IT" dirty="0"/>
              <a:t>si è voluti soffermare su due abilità fondamentali, la lettura e la scrittura, perché sono trasversali a tutte le discipline e perché, insieme al calcolo, sono le abilità di base dello studio. </a:t>
            </a:r>
          </a:p>
        </p:txBody>
      </p:sp>
    </p:spTree>
    <p:extLst>
      <p:ext uri="{BB962C8B-B14F-4D97-AF65-F5344CB8AC3E}">
        <p14:creationId xmlns:p14="http://schemas.microsoft.com/office/powerpoint/2010/main" val="108202418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it-IT" dirty="0"/>
              <a:t>Infine si vuole precisare che la didattica inclusiva introduce sì una nuova percezione del lavoro del docente nella classe, facendo però riferimento a metodologie già presenti e sperimentate nel panorama didattico, come la didattica per modelli e l’apprendimento cooperativo. </a:t>
            </a:r>
          </a:p>
        </p:txBody>
      </p:sp>
    </p:spTree>
    <p:extLst>
      <p:ext uri="{BB962C8B-B14F-4D97-AF65-F5344CB8AC3E}">
        <p14:creationId xmlns:p14="http://schemas.microsoft.com/office/powerpoint/2010/main" val="3471747890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96</TotalTime>
  <Words>2784</Words>
  <Application>Microsoft Office PowerPoint</Application>
  <PresentationFormat>Presentazione su schermo (4:3)</PresentationFormat>
  <Paragraphs>131</Paragraphs>
  <Slides>22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Titoli diapositive</vt:lpstr>
      </vt:variant>
      <vt:variant>
        <vt:i4>22</vt:i4>
      </vt:variant>
    </vt:vector>
  </HeadingPairs>
  <TitlesOfParts>
    <vt:vector size="23" baseType="lpstr">
      <vt:lpstr>Tema di Office</vt:lpstr>
      <vt:lpstr>Bes e scuola inclusiva</vt:lpstr>
      <vt:lpstr> L’inclusione </vt:lpstr>
      <vt:lpstr>  I bisogni educativi speciali: riferimenti normativi </vt:lpstr>
      <vt:lpstr>La Direttiva Ministeriale del 27 dicembre 2012 2 individua tre macrocategorie di alunni in difficoltà: </vt:lpstr>
      <vt:lpstr>Presentazione standard di PowerPoint</vt:lpstr>
      <vt:lpstr>I Chiarimenti del 22 novembre 2013 </vt:lpstr>
      <vt:lpstr>Le buone pratiche inclusive </vt:lpstr>
      <vt:lpstr>Presentazione standard di PowerPoint</vt:lpstr>
      <vt:lpstr>Presentazione standard di PowerPoint</vt:lpstr>
      <vt:lpstr>La lettura </vt:lpstr>
      <vt:lpstr>Presentazione standard di PowerPoint</vt:lpstr>
      <vt:lpstr>Presentazione standard di PowerPoint</vt:lpstr>
      <vt:lpstr>La scrittura </vt:lpstr>
      <vt:lpstr>Presentazione standard di PowerPoint</vt:lpstr>
      <vt:lpstr>Uso computer</vt:lpstr>
      <vt:lpstr>Presentazione standard di PowerPoint</vt:lpstr>
      <vt:lpstr>Le verifiche orali e scritte </vt:lpstr>
      <vt:lpstr>Presentazione standard di PowerPoint</vt:lpstr>
      <vt:lpstr>Presentazione standard di PowerPoint</vt:lpstr>
      <vt:lpstr>La LIM e la sua “alta inclusività” </vt:lpstr>
      <vt:lpstr>Le misure compensative e dispensative </vt:lpstr>
      <vt:lpstr>Misure dispensative 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Bes e scuola inclusiva</dc:title>
  <dc:creator>User</dc:creator>
  <cp:lastModifiedBy>User</cp:lastModifiedBy>
  <cp:revision>14</cp:revision>
  <dcterms:created xsi:type="dcterms:W3CDTF">2016-04-23T16:18:07Z</dcterms:created>
  <dcterms:modified xsi:type="dcterms:W3CDTF">2016-04-25T07:38:26Z</dcterms:modified>
</cp:coreProperties>
</file>

<file path=docProps/thumbnail.jpeg>
</file>